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58" r:id="rId5"/>
    <p:sldId id="262" r:id="rId6"/>
    <p:sldId id="265" r:id="rId7"/>
    <p:sldId id="267" r:id="rId8"/>
    <p:sldId id="261" r:id="rId9"/>
    <p:sldId id="266" r:id="rId10"/>
    <p:sldId id="268" r:id="rId11"/>
    <p:sldId id="264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宋体" panose="02010600030101010101" pitchFamily="2" charset="-122"/>
      <p:regular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opd.data.ac.uk/org/1182ab5d89685ed95ee503d8d656d169/university_of_southampton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98652"/>
            <a:ext cx="7772400" cy="1470025"/>
          </a:xfrm>
        </p:spPr>
        <p:txBody>
          <a:bodyPr/>
          <a:lstStyle/>
          <a:p>
            <a:r>
              <a:rPr dirty="0"/>
              <a:t>Extending the OPD to cover RDM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0585" y="3886200"/>
            <a:ext cx="7444672" cy="1752600"/>
          </a:xfrm>
        </p:spPr>
        <p:txBody>
          <a:bodyPr>
            <a:normAutofit/>
          </a:bodyPr>
          <a:lstStyle/>
          <a:p>
            <a:pPr lvl="0"/>
            <a:r>
              <a:rPr lang="en-GB" sz="2400" dirty="0"/>
              <a:t>Joy Davidson, DCC</a:t>
            </a:r>
          </a:p>
          <a:p>
            <a:pPr lvl="0"/>
            <a:r>
              <a:rPr lang="en-GB" sz="2400" dirty="0"/>
              <a:t>Adrian Cox, </a:t>
            </a:r>
            <a:r>
              <a:rPr lang="en-GB" sz="2400" dirty="0"/>
              <a:t>Equipment.data</a:t>
            </a:r>
            <a:r>
              <a:rPr lang="en-GB" sz="2400" dirty="0"/>
              <a:t> at University of Southampton</a:t>
            </a:r>
          </a:p>
          <a:p>
            <a:r>
              <a:rPr lang="en-US" sz="2400" dirty="0" smtClean="0"/>
              <a:t>Masud</a:t>
            </a:r>
            <a:r>
              <a:rPr lang="en-US" sz="2400" dirty="0" smtClean="0"/>
              <a:t> </a:t>
            </a:r>
            <a:r>
              <a:rPr lang="en-US" sz="2400" dirty="0" smtClean="0"/>
              <a:t>Khokhar</a:t>
            </a:r>
            <a:r>
              <a:rPr lang="en-US" sz="2400" dirty="0" smtClean="0"/>
              <a:t>, Lancaster University (test case)</a:t>
            </a:r>
            <a:endParaRPr lang="en-US" sz="2400" dirty="0"/>
          </a:p>
        </p:txBody>
      </p:sp>
      <p:pic>
        <p:nvPicPr>
          <p:cNvPr id="4" name="Picture 5" descr="DCC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19" y="392112"/>
            <a:ext cx="2432106" cy="50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Equipment.Data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981" y="447346"/>
            <a:ext cx="2799955" cy="396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879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089" y="1583525"/>
            <a:ext cx="8229600" cy="4525963"/>
          </a:xfrm>
        </p:spPr>
        <p:txBody>
          <a:bodyPr/>
          <a:lstStyle/>
          <a:p>
            <a:pPr lvl="0"/>
            <a:r>
              <a:rPr dirty="0"/>
              <a:t>HEIs maintain and update OPD locally</a:t>
            </a:r>
          </a:p>
          <a:p>
            <a:pPr lvl="0"/>
            <a:r>
              <a:rPr dirty="0"/>
              <a:t>Data.equipment</a:t>
            </a:r>
            <a:r>
              <a:rPr dirty="0"/>
              <a:t> support for OPD ongoing</a:t>
            </a:r>
          </a:p>
          <a:p>
            <a:pPr lvl="0"/>
            <a:r>
              <a:rPr dirty="0"/>
              <a:t>DCC can continue to support HEIs in developing and using their OPS as part of core </a:t>
            </a:r>
            <a:r>
              <a:rPr lang="en-GB" dirty="0" smtClean="0"/>
              <a:t>i</a:t>
            </a:r>
            <a:r>
              <a:rPr dirty="0" smtClean="0"/>
              <a:t>nstitutional</a:t>
            </a:r>
            <a:r>
              <a:rPr dirty="0" smtClean="0"/>
              <a:t> </a:t>
            </a:r>
            <a:r>
              <a:rPr dirty="0"/>
              <a:t>support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Time and money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280" y="1600737"/>
            <a:ext cx="8228520" cy="4525426"/>
          </a:xfrm>
        </p:spPr>
        <p:txBody>
          <a:bodyPr/>
          <a:lstStyle/>
          <a:p>
            <a:pPr lvl="0"/>
            <a:r>
              <a:rPr dirty="0"/>
              <a:t>9 months</a:t>
            </a:r>
          </a:p>
          <a:p>
            <a:pPr lvl="0"/>
            <a:r>
              <a:rPr dirty="0"/>
              <a:t>£30k (£7.5k </a:t>
            </a:r>
            <a:r>
              <a:rPr lang="en-GB" dirty="0" smtClean="0"/>
              <a:t>required </a:t>
            </a:r>
            <a:r>
              <a:rPr dirty="0" smtClean="0"/>
              <a:t>for </a:t>
            </a:r>
            <a:r>
              <a:rPr dirty="0"/>
              <a:t>first three months)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059" y="1398494"/>
            <a:ext cx="8229600" cy="4525963"/>
          </a:xfrm>
        </p:spPr>
        <p:txBody>
          <a:bodyPr>
            <a:normAutofit fontScale="92500"/>
          </a:bodyPr>
          <a:lstStyle/>
          <a:p>
            <a:pPr lvl="0"/>
            <a:r>
              <a:rPr dirty="0"/>
              <a:t>Not easy </a:t>
            </a:r>
            <a:r>
              <a:rPr lang="en-GB" dirty="0" smtClean="0"/>
              <a:t>currently </a:t>
            </a:r>
            <a:r>
              <a:rPr dirty="0" smtClean="0"/>
              <a:t>to </a:t>
            </a:r>
            <a:r>
              <a:rPr dirty="0"/>
              <a:t>see what RDM infrastructure is in place in HEIs without arduous manual searching</a:t>
            </a:r>
          </a:p>
          <a:p>
            <a:pPr lvl="0"/>
            <a:endParaRPr dirty="0"/>
          </a:p>
          <a:p>
            <a:pPr marL="0" lvl="0" indent="0">
              <a:buNone/>
            </a:pPr>
            <a:r>
              <a:rPr dirty="0"/>
              <a:t>Who needs to know?</a:t>
            </a:r>
          </a:p>
          <a:p>
            <a:pPr lvl="0"/>
            <a:r>
              <a:rPr dirty="0"/>
              <a:t>Staff (join up, signposting, strategic planning)</a:t>
            </a:r>
          </a:p>
          <a:p>
            <a:pPr lvl="0"/>
            <a:r>
              <a:rPr dirty="0"/>
              <a:t>Peers (regional </a:t>
            </a:r>
            <a:r>
              <a:rPr dirty="0" smtClean="0"/>
              <a:t>par</a:t>
            </a:r>
            <a:r>
              <a:rPr lang="en-GB" dirty="0" smtClean="0"/>
              <a:t>t</a:t>
            </a:r>
            <a:r>
              <a:rPr dirty="0" smtClean="0"/>
              <a:t>nerships</a:t>
            </a:r>
            <a:r>
              <a:rPr dirty="0"/>
              <a:t>, </a:t>
            </a:r>
            <a:r>
              <a:rPr lang="en-GB" dirty="0" smtClean="0"/>
              <a:t>knowledge transfer</a:t>
            </a:r>
            <a:r>
              <a:rPr dirty="0" smtClean="0"/>
              <a:t>)</a:t>
            </a:r>
            <a:endParaRPr dirty="0"/>
          </a:p>
          <a:p>
            <a:pPr lvl="0"/>
            <a:r>
              <a:rPr dirty="0"/>
              <a:t>Funding bodies (compliance)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Possible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  <a:p>
            <a:pPr lvl="0"/>
            <a:r>
              <a:rPr dirty="0"/>
              <a:t>Extend </a:t>
            </a:r>
            <a:r>
              <a:rPr dirty="0"/>
              <a:t>Organisational</a:t>
            </a:r>
            <a:r>
              <a:rPr dirty="0"/>
              <a:t> Profile Document (OPD) </a:t>
            </a:r>
            <a:r>
              <a:rPr dirty="0" smtClean="0"/>
              <a:t>to</a:t>
            </a:r>
            <a:r>
              <a:rPr lang="en-GB" dirty="0" smtClean="0"/>
              <a:t> consistently</a:t>
            </a:r>
            <a:r>
              <a:rPr dirty="0" smtClean="0"/>
              <a:t> </a:t>
            </a:r>
            <a:r>
              <a:rPr dirty="0"/>
              <a:t>list </a:t>
            </a:r>
            <a:r>
              <a:rPr lang="en-GB" dirty="0" smtClean="0"/>
              <a:t>hard and ‘soft’ </a:t>
            </a:r>
            <a:r>
              <a:rPr dirty="0" smtClean="0"/>
              <a:t>RDM </a:t>
            </a:r>
            <a:r>
              <a:rPr dirty="0"/>
              <a:t>infrastructure components and make them </a:t>
            </a:r>
            <a:r>
              <a:rPr dirty="0" smtClean="0"/>
              <a:t>visible</a:t>
            </a:r>
            <a:r>
              <a:rPr lang="en-GB" dirty="0" smtClean="0"/>
              <a:t>,</a:t>
            </a:r>
            <a:r>
              <a:rPr dirty="0" smtClean="0"/>
              <a:t> </a:t>
            </a:r>
            <a:r>
              <a:rPr dirty="0"/>
              <a:t>machine readable, </a:t>
            </a:r>
            <a:r>
              <a:rPr dirty="0" smtClean="0"/>
              <a:t>discoverable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is OPD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280" y="1600737"/>
            <a:ext cx="8228520" cy="452542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dirty="0"/>
              <a:t>RDF file developed to help HEIs meet EPSRC mandate about exposing information on research equipment bought with public </a:t>
            </a:r>
            <a:r>
              <a:rPr dirty="0" smtClean="0"/>
              <a:t>funds</a:t>
            </a:r>
            <a:endParaRPr lang="en-GB" dirty="0" smtClean="0"/>
          </a:p>
          <a:p>
            <a:pPr lvl="0"/>
            <a:r>
              <a:rPr dirty="0" smtClean="0"/>
              <a:t>41 </a:t>
            </a:r>
            <a:r>
              <a:rPr dirty="0"/>
              <a:t>HEIs have them so far - including several of the MRD projects</a:t>
            </a:r>
          </a:p>
          <a:p>
            <a:pPr lvl="0"/>
            <a:r>
              <a:rPr dirty="0"/>
              <a:t>Small set of mandatory fields to be completed, lots of optional info can be captured using </a:t>
            </a:r>
            <a:r>
              <a:rPr dirty="0"/>
              <a:t>LinkingYou</a:t>
            </a:r>
            <a:r>
              <a:rPr dirty="0"/>
              <a:t> vocabulary (Lincoln)</a:t>
            </a:r>
          </a:p>
          <a:p>
            <a:pPr lvl="0"/>
            <a:r>
              <a:rPr dirty="0" smtClean="0"/>
              <a:t>Auto-discoverable</a:t>
            </a:r>
            <a:endParaRPr lang="en-GB" dirty="0" smtClean="0"/>
          </a:p>
          <a:p>
            <a:pPr marL="0" lvl="0" indent="0">
              <a:buNone/>
            </a:pPr>
            <a:r>
              <a:rPr lang="en-GB" dirty="0" smtClean="0">
                <a:hlinkClick r:id="rId2"/>
              </a:rPr>
              <a:t> 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opd.data.ac.uk/org/1182ab5d89685ed95ee503d8d656d169/university_of_southampton.html</a:t>
            </a:r>
            <a:r>
              <a:rPr lang="en-GB" dirty="0" smtClean="0"/>
              <a:t>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it could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36" y="1488858"/>
            <a:ext cx="8229600" cy="4525963"/>
          </a:xfrm>
        </p:spPr>
        <p:txBody>
          <a:bodyPr/>
          <a:lstStyle/>
          <a:p>
            <a:pPr lvl="0"/>
            <a:r>
              <a:rPr dirty="0"/>
              <a:t>Builds upon existing infrastructure</a:t>
            </a:r>
          </a:p>
          <a:p>
            <a:pPr lvl="0"/>
            <a:r>
              <a:rPr dirty="0"/>
              <a:t>Easy to implement solution</a:t>
            </a:r>
          </a:p>
          <a:p>
            <a:pPr lvl="0"/>
            <a:r>
              <a:rPr dirty="0"/>
              <a:t>HEIs can update and maintain profile locally</a:t>
            </a:r>
          </a:p>
          <a:p>
            <a:pPr lvl="0"/>
            <a:r>
              <a:rPr dirty="0"/>
              <a:t>Profiles made visible by </a:t>
            </a:r>
            <a:r>
              <a:rPr dirty="0"/>
              <a:t>Equipment.data</a:t>
            </a:r>
            <a:r>
              <a:rPr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Action points and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280" y="1600737"/>
            <a:ext cx="8228520" cy="4525426"/>
          </a:xfrm>
        </p:spPr>
        <p:txBody>
          <a:bodyPr/>
          <a:lstStyle/>
          <a:p>
            <a:pPr lvl="0"/>
            <a:r>
              <a:rPr dirty="0"/>
              <a:t>Distil draft list of RDM infrastructure components using </a:t>
            </a:r>
            <a:r>
              <a:rPr dirty="0"/>
              <a:t>LinkingYou</a:t>
            </a:r>
            <a:r>
              <a:rPr dirty="0"/>
              <a:t> vocabulary and CARDIO; recommend new terms as required       (M2)</a:t>
            </a:r>
          </a:p>
          <a:p>
            <a:pPr lvl="0"/>
            <a:r>
              <a:rPr dirty="0"/>
              <a:t>DCC webinar to share these and </a:t>
            </a:r>
            <a:r>
              <a:rPr lang="en-GB" dirty="0" smtClean="0"/>
              <a:t>run </a:t>
            </a:r>
            <a:r>
              <a:rPr dirty="0" smtClean="0"/>
              <a:t>period </a:t>
            </a:r>
            <a:r>
              <a:rPr dirty="0"/>
              <a:t>of public consultation (M2)</a:t>
            </a:r>
          </a:p>
          <a:p>
            <a:pPr lvl="0"/>
            <a:r>
              <a:rPr dirty="0"/>
              <a:t>Test with </a:t>
            </a:r>
            <a:r>
              <a:rPr dirty="0" smtClean="0"/>
              <a:t>3 </a:t>
            </a:r>
            <a:r>
              <a:rPr dirty="0"/>
              <a:t>HEIs (M3)</a:t>
            </a:r>
          </a:p>
          <a:p>
            <a:pPr lvl="0"/>
            <a:r>
              <a:rPr dirty="0"/>
              <a:t>Release of guidance for other HEIs (M3)</a:t>
            </a:r>
          </a:p>
          <a:p>
            <a:pPr lvl="0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Action points and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502" y="1493161"/>
            <a:ext cx="8228520" cy="452542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dirty="0"/>
              <a:t>Work with CASRAI UK group to have RDM infrastructure profile taken forward as possible standard (M4)</a:t>
            </a:r>
          </a:p>
          <a:p>
            <a:pPr lvl="0"/>
            <a:r>
              <a:rPr dirty="0"/>
              <a:t>Work to engage and support HEIs to make use of extended OPD as they embark on EPSRC self assessment (M4-M8)</a:t>
            </a:r>
          </a:p>
          <a:p>
            <a:pPr lvl="0"/>
            <a:r>
              <a:rPr dirty="0"/>
              <a:t>Workshop on future potential of profile to share and compare information on costs,  challenges of compliance, shared services, analytics (M8) </a:t>
            </a:r>
          </a:p>
          <a:p>
            <a:pPr lvl="0"/>
            <a:r>
              <a:rPr dirty="0"/>
              <a:t>Recommendations from workshop (M9)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Expected early impact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706" y="1693253"/>
            <a:ext cx="8229600" cy="4526818"/>
          </a:xfrm>
        </p:spPr>
        <p:txBody>
          <a:bodyPr/>
          <a:lstStyle/>
          <a:p>
            <a:pPr lvl="0"/>
            <a:r>
              <a:rPr dirty="0"/>
              <a:t>Easier for staff within HEIs to see at a glance what infrastructure is in place without long search process</a:t>
            </a:r>
          </a:p>
          <a:p>
            <a:pPr lvl="0"/>
            <a:r>
              <a:rPr dirty="0"/>
              <a:t>Easier for UK HEIs to benefit from peers supported through </a:t>
            </a:r>
            <a:r>
              <a:rPr dirty="0"/>
              <a:t>Jisc</a:t>
            </a:r>
            <a:r>
              <a:rPr dirty="0"/>
              <a:t> MRD </a:t>
            </a:r>
            <a:r>
              <a:rPr dirty="0"/>
              <a:t>programme</a:t>
            </a:r>
            <a:endParaRPr dirty="0"/>
          </a:p>
          <a:p>
            <a:pPr lvl="0"/>
            <a:r>
              <a:rPr dirty="0"/>
              <a:t>Easier for HEIs to be transparent about self </a:t>
            </a:r>
            <a:r>
              <a:rPr dirty="0" smtClean="0"/>
              <a:t>as</a:t>
            </a:r>
            <a:r>
              <a:rPr lang="en-GB" dirty="0" smtClean="0"/>
              <a:t>s</a:t>
            </a:r>
            <a:r>
              <a:rPr dirty="0" smtClean="0"/>
              <a:t>essment</a:t>
            </a:r>
            <a:r>
              <a:rPr dirty="0" smtClean="0"/>
              <a:t> </a:t>
            </a:r>
            <a:r>
              <a:rPr dirty="0"/>
              <a:t>and for funding bodies to see progress toward compliance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489" y="559397"/>
            <a:ext cx="8229600" cy="1143000"/>
          </a:xfrm>
        </p:spPr>
        <p:txBody>
          <a:bodyPr/>
          <a:lstStyle/>
          <a:p>
            <a:r>
              <a:rPr dirty="0"/>
              <a:t>Longer term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280" y="1836891"/>
            <a:ext cx="8229600" cy="4188687"/>
          </a:xfrm>
        </p:spPr>
        <p:txBody>
          <a:bodyPr/>
          <a:lstStyle/>
          <a:p>
            <a:pPr lvl="0"/>
            <a:r>
              <a:rPr dirty="0"/>
              <a:t>Develop CASRAI standard on RDM OPD </a:t>
            </a:r>
          </a:p>
          <a:p>
            <a:pPr lvl="0"/>
            <a:r>
              <a:rPr dirty="0"/>
              <a:t>Easier for HEIs to collect and share evidence of infrastructure costs and performance</a:t>
            </a:r>
          </a:p>
          <a:p>
            <a:pPr lvl="0"/>
            <a:r>
              <a:rPr dirty="0"/>
              <a:t>Possible value as audit tool for funders (EPSRC and others as RCUK </a:t>
            </a:r>
            <a:r>
              <a:rPr dirty="0"/>
              <a:t>harmonisation</a:t>
            </a:r>
            <a:r>
              <a:rPr dirty="0"/>
              <a:t> efforts continue)</a:t>
            </a:r>
          </a:p>
          <a:p>
            <a:pPr lvl="0"/>
            <a:r>
              <a:rPr dirty="0"/>
              <a:t>Seek international uptake (H2020)</a:t>
            </a:r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468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宋体</vt:lpstr>
      <vt:lpstr>Office Theme</vt:lpstr>
      <vt:lpstr>Extending the OPD to cover RDM</vt:lpstr>
      <vt:lpstr>Challenge</vt:lpstr>
      <vt:lpstr>Possible solution</vt:lpstr>
      <vt:lpstr>What is OPD</vt:lpstr>
      <vt:lpstr>Why it could work</vt:lpstr>
      <vt:lpstr>Action points and milestones</vt:lpstr>
      <vt:lpstr>Action points and milestones</vt:lpstr>
      <vt:lpstr>Expected early impact </vt:lpstr>
      <vt:lpstr>Longer term potential</vt:lpstr>
      <vt:lpstr>Sustainability</vt:lpstr>
      <vt:lpstr>Time and money needed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OPD to cover RDM</dc:title>
  <dc:creator>Sarah Jones</dc:creator>
  <cp:lastModifiedBy>jd162a</cp:lastModifiedBy>
  <cp:revision>8</cp:revision>
  <dcterms:created xsi:type="dcterms:W3CDTF">2012-04-11T11:10:54Z</dcterms:created>
  <dcterms:modified xsi:type="dcterms:W3CDTF">2015-04-29T10:18:20Z</dcterms:modified>
</cp:coreProperties>
</file>